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E73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BD02-A0A0-44F7-8A81-D48CC12E50F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C5B59-35B9-4C10-B484-D16CEEE6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8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302478" y="49316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592FC46B-7B28-4148-8742-642A5436F2BB}" type="datetime1">
              <a:rPr lang="en-GB" smtClean="0"/>
              <a:t>22/02/2018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69" y="6492875"/>
            <a:ext cx="515471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967C6FD-04B4-4301-BE5A-2CB3139046E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23" y="6606013"/>
            <a:ext cx="757353" cy="1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1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3601DC-8ACB-4290-A010-660A1957576A}" type="datetime1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7C6FD-04B4-4301-BE5A-2CB31390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8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0A3FB-F5CB-4F7F-89B3-F8C0CD49C535}" type="datetime1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7C6FD-04B4-4301-BE5A-2CB31390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5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9A962-D6DB-4C26-9914-4A43D786C0E2}" type="datetime1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7C6FD-04B4-4301-BE5A-2CB31390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7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7E1CD-EBDB-4F1F-AEEA-8D546FAF0609}" type="datetime1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7C6FD-04B4-4301-BE5A-2CB31390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3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10BB6-85AC-4560-9E5F-C0C51EC659AC}" type="datetime1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7C6FD-04B4-4301-BE5A-2CB31390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7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B65188-1FF5-45FB-89AF-9EB17FF635EB}" type="datetime1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7C6FD-04B4-4301-BE5A-2CB31390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5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A77AC-B312-4831-A700-CB221CA26794}" type="datetime1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7C6FD-04B4-4301-BE5A-2CB31390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1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9F25C-BB1C-43E2-97EC-0A93E605D1F2}" type="datetime1">
              <a:rPr lang="en-GB" smtClean="0"/>
              <a:t>22/02/2018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42746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7967C6FD-04B4-4301-BE5A-2CB3139046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52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24C48-1589-4BE4-857F-3B25C2EE5CAC}" type="datetime1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7C6FD-04B4-4301-BE5A-2CB31390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66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258-748E-40D8-8C84-72C1BAE033C3}" type="datetime1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7C6FD-04B4-4301-BE5A-2CB31390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7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625608" y="6489382"/>
            <a:ext cx="1231032" cy="251986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fld id="{D083892D-B1B9-43F9-8104-53406AC8C94C}" type="datetime1">
              <a:rPr lang="en-GB" smtClean="0"/>
              <a:t>22/02/2018</a:t>
            </a:fld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8263" y="6525344"/>
            <a:ext cx="515471" cy="25198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fld id="{7967C6FD-04B4-4301-BE5A-2CB3139046E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23" y="6354026"/>
            <a:ext cx="757353" cy="1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yota_c_hr_side_view_gray_107645_3840x2400.jpg (3840×2400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21668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61048"/>
            <a:ext cx="12192000" cy="2387600"/>
          </a:xfrm>
          <a:solidFill>
            <a:srgbClr val="E7322C">
              <a:alpha val="50000"/>
            </a:srgbClr>
          </a:solidFill>
        </p:spPr>
        <p:txBody>
          <a:bodyPr anchor="ctr">
            <a:norm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Service-Now</a:t>
            </a:r>
            <a:br>
              <a:rPr lang="en-GB" sz="6600" b="1" dirty="0" smtClean="0">
                <a:solidFill>
                  <a:schemeClr val="bg1"/>
                </a:solidFill>
              </a:rPr>
            </a:br>
            <a:r>
              <a:rPr lang="en-GB" sz="6600" b="1" dirty="0" err="1" smtClean="0">
                <a:solidFill>
                  <a:schemeClr val="bg1"/>
                </a:solidFill>
              </a:rPr>
              <a:t>TechDoc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C6FD-04B4-4301-BE5A-2CB3139046E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4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548680"/>
            <a:ext cx="20882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Issues Field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3198" y="0"/>
            <a:ext cx="1945604" cy="338554"/>
          </a:xfrm>
          <a:prstGeom prst="flowChartManualOperation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ISSUE TREE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05" y="376972"/>
            <a:ext cx="7163590" cy="5932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09" y="1196752"/>
            <a:ext cx="20899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ED7D31"/>
                </a:solidFill>
              </a:rPr>
              <a:t>All issues require “Urgency” and “Dealer/NMSC ID”.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C6FD-04B4-4301-BE5A-2CB3139046E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9790" y="0"/>
            <a:ext cx="2652420" cy="338554"/>
          </a:xfrm>
          <a:prstGeom prst="flowChartManualOperation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ATTACHMENTS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400" y="548680"/>
            <a:ext cx="10801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Issues Field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80728"/>
            <a:ext cx="10801200" cy="3006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400" y="4084627"/>
            <a:ext cx="9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ED7D31"/>
                </a:solidFill>
              </a:rPr>
              <a:t>Always include attachments. These can be </a:t>
            </a:r>
            <a:r>
              <a:rPr lang="en-GB" sz="1400" dirty="0" err="1" smtClean="0">
                <a:solidFill>
                  <a:srgbClr val="ED7D31"/>
                </a:solidFill>
              </a:rPr>
              <a:t>logfiles</a:t>
            </a:r>
            <a:r>
              <a:rPr lang="en-GB" sz="1400" dirty="0" smtClean="0">
                <a:solidFill>
                  <a:srgbClr val="ED7D31"/>
                </a:solidFill>
              </a:rPr>
              <a:t>, videos, screenshots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5540" y="4489847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ED7D31"/>
                </a:solidFill>
              </a:rPr>
              <a:t>Button to edit attachment name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5540" y="4895067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ED7D31"/>
                </a:solidFill>
              </a:rPr>
              <a:t>Button to remove attachment</a:t>
            </a:r>
            <a:endParaRPr lang="en-GB" sz="1400" dirty="0">
              <a:solidFill>
                <a:srgbClr val="ED7D3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6467" y="4427711"/>
            <a:ext cx="360040" cy="432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123" y="4859759"/>
            <a:ext cx="504056" cy="4320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5540" y="5300287"/>
            <a:ext cx="9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ED7D31"/>
                </a:solidFill>
              </a:rPr>
              <a:t>To finish report, click on “Submit”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2464" y="2869034"/>
            <a:ext cx="1075680" cy="432048"/>
          </a:xfrm>
          <a:prstGeom prst="rect">
            <a:avLst/>
          </a:prstGeom>
          <a:solidFill>
            <a:srgbClr val="ED7D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5199980"/>
            <a:ext cx="933450" cy="523875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C6FD-04B4-4301-BE5A-2CB3139046E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 animBg="1"/>
      <p:bldP spid="14" grpId="1" animBg="1"/>
      <p:bldP spid="1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548680"/>
            <a:ext cx="10801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https://toyotaeurope.service-now.com/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794" y="0"/>
            <a:ext cx="2280412" cy="338554"/>
          </a:xfrm>
          <a:prstGeom prst="flowChartManualOperation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URL &amp; Log In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401" y="980728"/>
            <a:ext cx="10801200" cy="42450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C6FD-04B4-4301-BE5A-2CB3139046E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548680"/>
            <a:ext cx="10801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Homepage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1" y="980728"/>
            <a:ext cx="10801200" cy="4226288"/>
          </a:xfrm>
          <a:prstGeom prst="rect">
            <a:avLst/>
          </a:prstGeom>
        </p:spPr>
      </p:pic>
      <p:pic>
        <p:nvPicPr>
          <p:cNvPr id="1026" name="Picture 2" descr="http://pngimg.com/uploads/cursor/cursor_PNG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093872"/>
            <a:ext cx="404292" cy="4042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4121" y="0"/>
            <a:ext cx="2463758" cy="338554"/>
          </a:xfrm>
          <a:prstGeom prst="flowChartManualOperation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NAVIGATION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5800" y="1545906"/>
            <a:ext cx="3600400" cy="370926"/>
          </a:xfrm>
          <a:prstGeom prst="rect">
            <a:avLst/>
          </a:prstGeom>
          <a:solidFill>
            <a:srgbClr val="ED7D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C6FD-04B4-4301-BE5A-2CB3139046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5872 -0.190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3" grpId="1" animBg="1"/>
      <p:bldP spid="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400" y="980727"/>
            <a:ext cx="10801200" cy="5038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400" y="548680"/>
            <a:ext cx="10801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Homepage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pngimg.com/uploads/cursor/cursor_PNG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54" y="1772816"/>
            <a:ext cx="404292" cy="4042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4121" y="0"/>
            <a:ext cx="2463758" cy="338554"/>
          </a:xfrm>
          <a:prstGeom prst="flowChartManualOperation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NAVIGATION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568" y="3878828"/>
            <a:ext cx="216024" cy="216024"/>
          </a:xfrm>
          <a:prstGeom prst="rect">
            <a:avLst/>
          </a:prstGeom>
          <a:solidFill>
            <a:srgbClr val="ED7D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C6FD-04B4-4301-BE5A-2CB3139046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2.96296E-6 L -0.42526 0.317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548680"/>
            <a:ext cx="10801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Service </a:t>
            </a:r>
            <a:r>
              <a:rPr lang="en-GB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Catalog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4121" y="0"/>
            <a:ext cx="2463758" cy="338554"/>
          </a:xfrm>
          <a:prstGeom prst="flowChartManualOperation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NAVIGATION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80729"/>
            <a:ext cx="3761099" cy="5256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00" y="980730"/>
            <a:ext cx="3501630" cy="5256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30" y="980729"/>
            <a:ext cx="3401319" cy="5256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1424" y="2307352"/>
            <a:ext cx="216024" cy="216024"/>
          </a:xfrm>
          <a:prstGeom prst="rect">
            <a:avLst/>
          </a:prstGeom>
          <a:solidFill>
            <a:srgbClr val="ED7D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82024" y="2564904"/>
            <a:ext cx="216024" cy="216024"/>
          </a:xfrm>
          <a:prstGeom prst="rect">
            <a:avLst/>
          </a:prstGeom>
          <a:solidFill>
            <a:srgbClr val="ED7D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688288" y="1794024"/>
            <a:ext cx="2304256" cy="298192"/>
          </a:xfrm>
          <a:prstGeom prst="rect">
            <a:avLst/>
          </a:prstGeom>
          <a:solidFill>
            <a:srgbClr val="ED7D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http://pngimg.com/uploads/cursor/cursor_PNG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2" y="2641500"/>
            <a:ext cx="404292" cy="40429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C6FD-04B4-4301-BE5A-2CB3139046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34076 -0.100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548680"/>
            <a:ext cx="10801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 </a:t>
            </a:r>
            <a:r>
              <a:rPr lang="en-GB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Techdoc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4121" y="0"/>
            <a:ext cx="2463758" cy="338554"/>
          </a:xfrm>
          <a:prstGeom prst="flowChartManualOperation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NAVIGATION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11100" r="3932" b="6696"/>
          <a:stretch/>
        </p:blipFill>
        <p:spPr>
          <a:xfrm>
            <a:off x="695400" y="980728"/>
            <a:ext cx="10801200" cy="51698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9376" y="2708920"/>
            <a:ext cx="2664296" cy="1584176"/>
          </a:xfrm>
          <a:prstGeom prst="rect">
            <a:avLst/>
          </a:prstGeom>
          <a:solidFill>
            <a:srgbClr val="ED7D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C6FD-04B4-4301-BE5A-2CB3139046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548680"/>
            <a:ext cx="10801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Issue Report for Market Complaints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8868" y="0"/>
            <a:ext cx="2134265" cy="338554"/>
          </a:xfrm>
          <a:prstGeom prst="flowChartManualOperation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r>
              <a:rPr lang="en-GB" sz="1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REPORTING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400" y="988453"/>
            <a:ext cx="10801200" cy="49138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C6FD-04B4-4301-BE5A-2CB3139046E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548680"/>
            <a:ext cx="10801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Field information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8868" y="0"/>
            <a:ext cx="2134265" cy="338554"/>
          </a:xfrm>
          <a:prstGeom prst="flowChartManualOperation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REPORTING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80728"/>
            <a:ext cx="10801200" cy="3756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400" y="4869160"/>
            <a:ext cx="160553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*</a:t>
            </a:r>
            <a:r>
              <a:rPr lang="en-GB" b="1" dirty="0" smtClean="0">
                <a:solidFill>
                  <a:schemeClr val="bg1"/>
                </a:solidFill>
              </a:rPr>
              <a:t> REQUIRED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5600" y="4915462"/>
            <a:ext cx="9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ED7D31"/>
                </a:solidFill>
              </a:rPr>
              <a:t>Requestor: Enter your name and select from menu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5600" y="5256802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ED7D31"/>
                </a:solidFill>
              </a:rPr>
              <a:t>User Type Selection: Application User. Unlocks new required field: “Issues”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5598142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ED7D31"/>
                </a:solidFill>
              </a:rPr>
              <a:t>Urgency: Select from menu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5600" y="5941151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ED7D31"/>
                </a:solidFill>
              </a:rPr>
              <a:t>Attachments: Add screenshots, videos, </a:t>
            </a:r>
            <a:r>
              <a:rPr lang="en-GB" sz="1400" dirty="0" err="1" smtClean="0">
                <a:solidFill>
                  <a:srgbClr val="ED7D31"/>
                </a:solidFill>
              </a:rPr>
              <a:t>logfiles</a:t>
            </a:r>
            <a:r>
              <a:rPr lang="en-GB" sz="1400" dirty="0" smtClean="0">
                <a:solidFill>
                  <a:srgbClr val="ED7D31"/>
                </a:solidFill>
              </a:rPr>
              <a:t>, etc.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7408" y="1628800"/>
            <a:ext cx="10657184" cy="432048"/>
          </a:xfrm>
          <a:prstGeom prst="rect">
            <a:avLst/>
          </a:prstGeom>
          <a:solidFill>
            <a:srgbClr val="ED7D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67408" y="2094410"/>
            <a:ext cx="10657184" cy="542501"/>
          </a:xfrm>
          <a:prstGeom prst="rect">
            <a:avLst/>
          </a:prstGeom>
          <a:solidFill>
            <a:srgbClr val="ED7D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67408" y="3157749"/>
            <a:ext cx="10657184" cy="542501"/>
          </a:xfrm>
          <a:prstGeom prst="rect">
            <a:avLst/>
          </a:prstGeom>
          <a:solidFill>
            <a:srgbClr val="ED7D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16480" y="3789497"/>
            <a:ext cx="1008112" cy="431592"/>
          </a:xfrm>
          <a:prstGeom prst="rect">
            <a:avLst/>
          </a:prstGeom>
          <a:solidFill>
            <a:srgbClr val="ED7D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C6FD-04B4-4301-BE5A-2CB3139046E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25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548680"/>
            <a:ext cx="10801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Issues Field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8868" y="0"/>
            <a:ext cx="2134265" cy="338554"/>
          </a:xfrm>
          <a:prstGeom prst="flowChartManualOperation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REPORTING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80728"/>
            <a:ext cx="10801200" cy="4145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5400" y="5301208"/>
            <a:ext cx="9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ED7D31"/>
                </a:solidFill>
              </a:rPr>
              <a:t>Select the relevant category here.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C6FD-04B4-4301-BE5A-2CB3139046E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138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Service-Now TechDoc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 Network Integration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Mikail Bilgec</dc:creator>
  <cp:lastModifiedBy>Alexandru Ilie (TME)</cp:lastModifiedBy>
  <cp:revision>29</cp:revision>
  <dcterms:created xsi:type="dcterms:W3CDTF">2018-02-13T08:33:21Z</dcterms:created>
  <dcterms:modified xsi:type="dcterms:W3CDTF">2018-02-23T15:39:16Z</dcterms:modified>
  <cp:category>Not Protected</cp:category>
</cp:coreProperties>
</file>